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256" r:id="rId2"/>
    <p:sldId id="265" r:id="rId3"/>
    <p:sldId id="269" r:id="rId4"/>
    <p:sldId id="257" r:id="rId5"/>
    <p:sldId id="258" r:id="rId6"/>
    <p:sldId id="262" r:id="rId7"/>
    <p:sldId id="259" r:id="rId8"/>
    <p:sldId id="268" r:id="rId9"/>
    <p:sldId id="263" r:id="rId10"/>
    <p:sldId id="266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10"/>
    <p:restoredTop sz="72073"/>
  </p:normalViewPr>
  <p:slideViewPr>
    <p:cSldViewPr snapToGrid="0" snapToObjects="1">
      <p:cViewPr varScale="1">
        <p:scale>
          <a:sx n="83" d="100"/>
          <a:sy n="83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9EE80-3343-F640-A904-8F7617718AC1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DFF39-6BF4-6044-B4C9-C005AC199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64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30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23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4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27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5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4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87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5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DFF39-6BF4-6044-B4C9-C005AC199D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v12.org/treatment/behavioral-activation-for-depress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mh.nih.gov/news/media/2018/behavioral-activation-treatment-of-adolescent-depression" TargetMode="External"/><Relationship Id="rId5" Type="http://schemas.openxmlformats.org/officeDocument/2006/relationships/hyperlink" Target="https://www.therapistaid.com/therapy-guide/behavioral-activation-guide" TargetMode="External"/><Relationship Id="rId4" Type="http://schemas.openxmlformats.org/officeDocument/2006/relationships/hyperlink" Target="https://medicine.umich.edu/sites/default/files/content/downloads/Behavioral-Activation-for-Depressio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02925-DED9-4C47-BF24-141BD4ED82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Behavioral activation for avoidance/negative mood symptoms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2AEFC-4A1E-3843-AA5B-AE6C32F3E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756708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/>
              <a:t>Jessica Kenny, PhD</a:t>
            </a:r>
          </a:p>
          <a:p>
            <a:r>
              <a:rPr lang="en-US" sz="2900" dirty="0"/>
              <a:t>Assistant Professor, University of Colorado School of Medicine</a:t>
            </a:r>
          </a:p>
          <a:p>
            <a:r>
              <a:rPr lang="en-US" sz="2900" dirty="0"/>
              <a:t>Integrated Psychologist, Children’s Hospital Colorado</a:t>
            </a:r>
          </a:p>
          <a:p>
            <a:r>
              <a:rPr lang="en-US" sz="2900" dirty="0"/>
              <a:t>September 28,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1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DFA4-8096-CF43-83E2-2E016A5A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CASE Examples/ Questions?</a:t>
            </a:r>
          </a:p>
        </p:txBody>
      </p:sp>
    </p:spTree>
    <p:extLst>
      <p:ext uri="{BB962C8B-B14F-4D97-AF65-F5344CB8AC3E}">
        <p14:creationId xmlns:p14="http://schemas.microsoft.com/office/powerpoint/2010/main" val="3502191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FD921-05E6-844F-A98B-CAD8536B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00814-DC45-154A-A6FF-4388C9B35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McCauley, E., </a:t>
            </a:r>
            <a:r>
              <a:rPr lang="en-US" dirty="0" err="1"/>
              <a:t>Schloredt</a:t>
            </a:r>
            <a:r>
              <a:rPr lang="en-US" dirty="0"/>
              <a:t>, K. A., </a:t>
            </a:r>
            <a:r>
              <a:rPr lang="en-US" dirty="0" err="1"/>
              <a:t>Gudmundsen</a:t>
            </a:r>
            <a:r>
              <a:rPr lang="en-US" dirty="0"/>
              <a:t>, G. R., Martell, C. R., &amp; </a:t>
            </a:r>
            <a:r>
              <a:rPr lang="en-US" dirty="0" err="1"/>
              <a:t>Dimidjian</a:t>
            </a:r>
            <a:r>
              <a:rPr lang="en-US" dirty="0"/>
              <a:t>, S. (2016). </a:t>
            </a:r>
            <a:r>
              <a:rPr lang="en-US" i="1" dirty="0"/>
              <a:t>Behavioral activation with adolescents: A clinician’s guide</a:t>
            </a:r>
            <a:r>
              <a:rPr lang="en-US" dirty="0"/>
              <a:t>. Guilford Publications.</a:t>
            </a:r>
          </a:p>
          <a:p>
            <a:r>
              <a:rPr lang="en-US" dirty="0">
                <a:hlinkClick r:id="rId3"/>
              </a:rPr>
              <a:t>https://div12.org/treatment/behavioral-activation-for-depression/</a:t>
            </a:r>
            <a:endParaRPr lang="en-US" dirty="0"/>
          </a:p>
          <a:p>
            <a:r>
              <a:rPr lang="en-US" dirty="0">
                <a:hlinkClick r:id="rId4"/>
              </a:rPr>
              <a:t>https://medicine.umich.edu/sites/default/files/content/downloads/Behavioral-Activation-for-Depression.pdf</a:t>
            </a:r>
            <a:endParaRPr lang="en-US" dirty="0"/>
          </a:p>
          <a:p>
            <a:r>
              <a:rPr lang="en-US" dirty="0">
                <a:hlinkClick r:id="rId5"/>
              </a:rPr>
              <a:t>https://www.therapistaid.com/therapy-guide/behavioral-activation-guide</a:t>
            </a:r>
            <a:endParaRPr lang="en-US" dirty="0"/>
          </a:p>
          <a:p>
            <a:r>
              <a:rPr lang="en-US" dirty="0">
                <a:hlinkClick r:id="rId6"/>
              </a:rPr>
              <a:t>https://www.nimh.nih.gov/news/media/2018/behavioral-activation-treatment-of-adolescent-depression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6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B981A-3FBD-9B4E-9F7D-C72E07C2F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6BBCF-7523-3A48-94D1-C26FF62EC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Define behavioral activation</a:t>
            </a:r>
          </a:p>
          <a:p>
            <a:r>
              <a:rPr lang="en-US" sz="2000" dirty="0"/>
              <a:t>Identify symptoms that can be addressed by behavioral activation</a:t>
            </a:r>
          </a:p>
          <a:p>
            <a:r>
              <a:rPr lang="en-US" sz="2000" dirty="0"/>
              <a:t>Apply behavioral activation strategies to case examples</a:t>
            </a:r>
          </a:p>
        </p:txBody>
      </p:sp>
    </p:spTree>
    <p:extLst>
      <p:ext uri="{BB962C8B-B14F-4D97-AF65-F5344CB8AC3E}">
        <p14:creationId xmlns:p14="http://schemas.microsoft.com/office/powerpoint/2010/main" val="135515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80EF0-9A63-E441-84F4-EAD238CDC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– HOW IT FITS INTO YOUR MEDICAL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61E8-0125-B746-BFC7-1FA5FD850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 formal training needed, can be implemented by medical providers</a:t>
            </a:r>
          </a:p>
          <a:p>
            <a:r>
              <a:rPr lang="en-US" sz="2000" dirty="0"/>
              <a:t>Time-limited and adaptable to primary care setting</a:t>
            </a:r>
          </a:p>
          <a:p>
            <a:r>
              <a:rPr lang="en-US" sz="2000" dirty="0"/>
              <a:t>Appropriate and effective for mild anxiety and depressive symptoms in children and adolescents</a:t>
            </a:r>
          </a:p>
          <a:p>
            <a:r>
              <a:rPr lang="en-US" sz="2000" dirty="0"/>
              <a:t>A behavioral health strategy to use with patients 6+ identified through the CARE Process Model who screen positive for in-office support </a:t>
            </a:r>
          </a:p>
        </p:txBody>
      </p:sp>
    </p:spTree>
    <p:extLst>
      <p:ext uri="{BB962C8B-B14F-4D97-AF65-F5344CB8AC3E}">
        <p14:creationId xmlns:p14="http://schemas.microsoft.com/office/powerpoint/2010/main" val="424024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AB6D-251A-6B4E-91D9-69080CA69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-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5A5A4-4AFE-FC4C-AF44-22B565B7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 component of cognitive-behavioral therapy (CBT)</a:t>
            </a:r>
          </a:p>
          <a:p>
            <a:r>
              <a:rPr lang="en-US" sz="2000" dirty="0"/>
              <a:t>An evidence-based behavioral therapy to address mood and anxiety symptoms</a:t>
            </a:r>
          </a:p>
          <a:p>
            <a:r>
              <a:rPr lang="en-US" sz="2000" dirty="0"/>
              <a:t>Basic premise:  </a:t>
            </a:r>
          </a:p>
          <a:p>
            <a:pPr lvl="1"/>
            <a:r>
              <a:rPr lang="en-US" sz="2000" dirty="0"/>
              <a:t>Action change </a:t>
            </a:r>
            <a:r>
              <a:rPr lang="en-US" sz="2000" dirty="0">
                <a:sym typeface="Wingdings" pitchFamily="2" charset="2"/>
              </a:rPr>
              <a:t> Emotion change</a:t>
            </a:r>
          </a:p>
          <a:p>
            <a:pPr lvl="1"/>
            <a:r>
              <a:rPr lang="en-US" sz="2000" dirty="0"/>
              <a:t>What we do (behaviors) influences how we feel and what we think </a:t>
            </a:r>
            <a:endParaRPr lang="en-US" sz="2000" dirty="0">
              <a:sym typeface="Wingdings" pitchFamily="2" charset="2"/>
            </a:endParaRPr>
          </a:p>
          <a:p>
            <a:pPr lvl="1"/>
            <a:r>
              <a:rPr lang="en-US" sz="2000" dirty="0"/>
              <a:t>Acting opposite (of anxiety or depression symptoms) makes us feel better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DD20-45C8-0946-B91C-D2E8B958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– why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086BB-912B-7B4F-9089-6EBA8AD04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Negative mood and avoidance often keep us from doing things that bring enjoyment to our life and starts a vicious cycle</a:t>
            </a:r>
          </a:p>
          <a:p>
            <a:r>
              <a:rPr lang="en-US" sz="2000" dirty="0"/>
              <a:t>“Acting opposite” combats these vicious cycles</a:t>
            </a:r>
          </a:p>
          <a:p>
            <a:r>
              <a:rPr lang="en-US" sz="2000" dirty="0"/>
              <a:t>Builds an upward spiral of motivation, energy, positive mood, mastery, and social connection</a:t>
            </a:r>
          </a:p>
          <a:p>
            <a:r>
              <a:rPr lang="en-US" sz="2000" dirty="0"/>
              <a:t>Time-limited, better treatment adherence, adaptable to primary care setting </a:t>
            </a:r>
          </a:p>
        </p:txBody>
      </p:sp>
    </p:spTree>
    <p:extLst>
      <p:ext uri="{BB962C8B-B14F-4D97-AF65-F5344CB8AC3E}">
        <p14:creationId xmlns:p14="http://schemas.microsoft.com/office/powerpoint/2010/main" val="126649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CE7BE-BA4E-B74E-95AD-8959F9E01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– IN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19C0E-FA55-7D4A-BAC9-92E2A1D6E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996" y="2638044"/>
            <a:ext cx="10058400" cy="3797262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“Jennifer” 13-year-old Hispanic female in 8</a:t>
            </a:r>
            <a:r>
              <a:rPr lang="en-US" sz="3200" baseline="30000" dirty="0"/>
              <a:t>th</a:t>
            </a:r>
            <a:r>
              <a:rPr lang="en-US" sz="3200" dirty="0"/>
              <a:t> grade (currently in-person)</a:t>
            </a:r>
          </a:p>
          <a:p>
            <a:r>
              <a:rPr lang="en-US" sz="3200" dirty="0"/>
              <a:t>Online learning all 7</a:t>
            </a:r>
            <a:r>
              <a:rPr lang="en-US" sz="3200" baseline="30000" dirty="0"/>
              <a:t>th</a:t>
            </a:r>
            <a:r>
              <a:rPr lang="en-US" sz="3200" dirty="0"/>
              <a:t> grade due to COVID, soccer and volleyball cancelled for now due to coaches with COVID</a:t>
            </a:r>
          </a:p>
          <a:p>
            <a:r>
              <a:rPr lang="en-US" sz="3200" dirty="0"/>
              <a:t>Lives with mom (works full-time), parents in the process of separating, one older sister, two younger brothers</a:t>
            </a:r>
          </a:p>
          <a:p>
            <a:r>
              <a:rPr lang="en-US" sz="3200" dirty="0"/>
              <a:t>Complaints of stomachaches and headaches, misses at least 1 day/week of school and starting to fall behind with grades</a:t>
            </a:r>
          </a:p>
          <a:p>
            <a:r>
              <a:rPr lang="en-US" sz="3200" dirty="0"/>
              <a:t>Screener results: sub-clinical anxiety and depression symptoms</a:t>
            </a:r>
          </a:p>
          <a:p>
            <a:r>
              <a:rPr lang="en-US" sz="3200" dirty="0"/>
              <a:t>History of trauma with paternal uncle, no longer has contact</a:t>
            </a:r>
          </a:p>
          <a:p>
            <a:r>
              <a:rPr lang="en-US" sz="3200" dirty="0"/>
              <a:t>Mom says she is depressed and only listens to sad music in room, Jennifer says she’s fine just “doesn’t feel like doing anything because we can’t with COVID anyways”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47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4E8D-B582-8F4E-8203-11E18D87F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– WHERE TO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A8215-CABB-BB41-A9C1-FD5094DAA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985" y="2638044"/>
            <a:ext cx="10058400" cy="3453837"/>
          </a:xfrm>
        </p:spPr>
        <p:txBody>
          <a:bodyPr>
            <a:noAutofit/>
          </a:bodyPr>
          <a:lstStyle/>
          <a:p>
            <a:r>
              <a:rPr lang="en-US" dirty="0"/>
              <a:t>Discussion of daily activities, goals/values, personal motivators </a:t>
            </a:r>
          </a:p>
          <a:p>
            <a:r>
              <a:rPr lang="en-US" dirty="0"/>
              <a:t>“What are you avoiding right now because of your anxiety?”</a:t>
            </a:r>
          </a:p>
          <a:p>
            <a:r>
              <a:rPr lang="en-US" dirty="0"/>
              <a:t>“What did you used to do that was fun that is no longer fun?”</a:t>
            </a:r>
          </a:p>
          <a:p>
            <a:r>
              <a:rPr lang="en-US" dirty="0"/>
              <a:t>“If you felt better, what do you think you would be doing right now?”</a:t>
            </a:r>
          </a:p>
          <a:p>
            <a:r>
              <a:rPr lang="en-US" dirty="0"/>
              <a:t>“How much time are you spending alone in your room right now?”</a:t>
            </a:r>
          </a:p>
          <a:p>
            <a:r>
              <a:rPr lang="en-US" dirty="0"/>
              <a:t>“Who do you talk to during the day at school/home?”</a:t>
            </a:r>
          </a:p>
          <a:p>
            <a:r>
              <a:rPr lang="en-US" dirty="0"/>
              <a:t>“How do you want others to know you/think about you?”</a:t>
            </a:r>
          </a:p>
          <a:p>
            <a:r>
              <a:rPr lang="en-US" dirty="0"/>
              <a:t>Common places to start with adolescents: </a:t>
            </a:r>
          </a:p>
          <a:p>
            <a:pPr lvl="1"/>
            <a:r>
              <a:rPr lang="en-US" sz="1800" dirty="0"/>
              <a:t>limiting time in room at night, nightly check-ins with parents, dinner with family every night, ordering own food, attending classes, going outside with siblings, going for a walk with parents, saying yes to spending time with friends, showering and getting dressed everyday… DESPITE not feeling like it. </a:t>
            </a:r>
          </a:p>
        </p:txBody>
      </p:sp>
    </p:spTree>
    <p:extLst>
      <p:ext uri="{BB962C8B-B14F-4D97-AF65-F5344CB8AC3E}">
        <p14:creationId xmlns:p14="http://schemas.microsoft.com/office/powerpoint/2010/main" val="68902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8780-0BBF-EA4C-988A-795D2975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ACTIVATION – Family/Cultural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51983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4C44-50D7-944B-8253-42E8BF3B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BEHAVIORAL ACTIVATION – Family/Cultural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B55D3-C811-DA4A-ABE9-6C4AF9182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Family and caregiver understanding of mental health symptoms </a:t>
            </a:r>
          </a:p>
          <a:p>
            <a:r>
              <a:rPr lang="en-US" sz="2000" dirty="0"/>
              <a:t>Caregiver involvement, support, and awareness of need to not accommodate </a:t>
            </a:r>
          </a:p>
          <a:p>
            <a:r>
              <a:rPr lang="en-US" sz="2000" dirty="0"/>
              <a:t>Safety, parental capacity, language and acculturation differences, problem solving regarding barriers need to be taken into consideration regarding recommendations </a:t>
            </a:r>
          </a:p>
          <a:p>
            <a:r>
              <a:rPr lang="en-US" sz="2000" dirty="0"/>
              <a:t>Remember – achievable goals &amp; change doesn’t happen overnight! </a:t>
            </a:r>
          </a:p>
        </p:txBody>
      </p:sp>
    </p:spTree>
    <p:extLst>
      <p:ext uri="{BB962C8B-B14F-4D97-AF65-F5344CB8AC3E}">
        <p14:creationId xmlns:p14="http://schemas.microsoft.com/office/powerpoint/2010/main" val="5130944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21543</TotalTime>
  <Words>724</Words>
  <Application>Microsoft Office PowerPoint</Application>
  <PresentationFormat>Widescreen</PresentationFormat>
  <Paragraphs>69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Behavioral activation for avoidance/negative mood symptoms</vt:lpstr>
      <vt:lpstr>Objectives</vt:lpstr>
      <vt:lpstr>BEHAVIORAL ACTIVATION – HOW IT FITS INTO YOUR MEDICAL PRACTICE</vt:lpstr>
      <vt:lpstr>Behavioral Activation - what is it?</vt:lpstr>
      <vt:lpstr>Behavioral activation – why does it work?</vt:lpstr>
      <vt:lpstr>BEHAVIORAL ACTIVATION – IN PRACTICE </vt:lpstr>
      <vt:lpstr>Behavioral Activation – WHERE TO START</vt:lpstr>
      <vt:lpstr>BEHAVIORAL ACTIVATION – Family/Cultural Considerations</vt:lpstr>
      <vt:lpstr>BEHAVIORAL ACTIVATION – Family/Cultural Considerations</vt:lpstr>
      <vt:lpstr>Your CASE Examples/ Questions?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activation for avoidance/negative mood symptoms</dc:title>
  <dc:creator>Jessica Kenny</dc:creator>
  <cp:lastModifiedBy>Christensen, Kirsten</cp:lastModifiedBy>
  <cp:revision>28</cp:revision>
  <dcterms:created xsi:type="dcterms:W3CDTF">2021-08-31T16:49:50Z</dcterms:created>
  <dcterms:modified xsi:type="dcterms:W3CDTF">2021-10-07T21:46:55Z</dcterms:modified>
</cp:coreProperties>
</file>